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7" r:id="rId1"/>
  </p:sldMasterIdLst>
  <p:notesMasterIdLst>
    <p:notesMasterId r:id="rId12"/>
  </p:notesMasterIdLst>
  <p:sldIdLst>
    <p:sldId id="445" r:id="rId2"/>
    <p:sldId id="443" r:id="rId3"/>
    <p:sldId id="403" r:id="rId4"/>
    <p:sldId id="404" r:id="rId5"/>
    <p:sldId id="406" r:id="rId6"/>
    <p:sldId id="444" r:id="rId7"/>
    <p:sldId id="405" r:id="rId8"/>
    <p:sldId id="407" r:id="rId9"/>
    <p:sldId id="478" r:id="rId10"/>
    <p:sldId id="488" r:id="rId11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62C1"/>
    <a:srgbClr val="003366"/>
    <a:srgbClr val="FF0000"/>
    <a:srgbClr val="0066CC"/>
    <a:srgbClr val="008000"/>
    <a:srgbClr val="FFFFFF"/>
    <a:srgbClr val="00CC00"/>
    <a:srgbClr val="00FF00"/>
    <a:srgbClr val="FFFF66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16"/>
    <p:restoredTop sz="74014" autoAdjust="0"/>
  </p:normalViewPr>
  <p:slideViewPr>
    <p:cSldViewPr>
      <p:cViewPr varScale="1">
        <p:scale>
          <a:sx n="93" d="100"/>
          <a:sy n="93" d="100"/>
        </p:scale>
        <p:origin x="2648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5" d="100"/>
        <a:sy n="95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3C31A4FB-AB0B-4200-BC82-17C94E69ADE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1837094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/languages/cpp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weixin_43064185/article/details/90080815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blog.csdn.net/xicikkk/article/details/53447025" TargetMode="External"/><Relationship Id="rId4" Type="http://schemas.openxmlformats.org/officeDocument/2006/relationships/hyperlink" Target="https://www.cnblogs.com/ustc-anmin/p/10788595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送你一朵小红花，奖励有勇气来上我的课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71137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熟悉一下编译命令，尝试在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上编译运行调试一个简单的程序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77562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这个视频展示的是怎么安装vscode和插件</a:t>
            </a:r>
            <a:r>
              <a:rPr lang="zh-CN" altLang="en-US" dirty="0"/>
              <a:t>，都很方便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21130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https://code.visualstudio.com/docs/languages/cpp</a:t>
            </a:r>
            <a:endParaRPr lang="en-US" altLang="zh-CN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暂无</a:t>
            </a:r>
            <a:r>
              <a:rPr lang="en-US" altLang="zh-CN" dirty="0"/>
              <a:t>windows</a:t>
            </a:r>
            <a:r>
              <a:rPr lang="zh-CN" altLang="en-US" dirty="0"/>
              <a:t>系统电脑</a:t>
            </a:r>
            <a:r>
              <a:rPr lang="en-US" altLang="zh-CN" dirty="0"/>
              <a:t>,windows</a:t>
            </a:r>
            <a:r>
              <a:rPr lang="zh-CN" altLang="en-US" dirty="0"/>
              <a:t>版本由于待测试</a:t>
            </a:r>
            <a:endParaRPr lang="en-US" altLang="zh-CN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Linux</a:t>
            </a:r>
            <a:r>
              <a:rPr lang="zh-CN" altLang="en-US" dirty="0"/>
              <a:t>方法类似，请自行查看链接</a:t>
            </a:r>
            <a:endParaRPr lang="en-US" altLang="zh-CN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从 </a:t>
            </a:r>
            <a:r>
              <a:rPr lang="en-US" altLang="zh-CN" dirty="0"/>
              <a:t>.</a:t>
            </a:r>
            <a:r>
              <a:rPr lang="en-US" altLang="zh-CN" dirty="0" err="1"/>
              <a:t>vscode</a:t>
            </a:r>
            <a:r>
              <a:rPr lang="en-US" altLang="zh-CN" dirty="0"/>
              <a:t> </a:t>
            </a:r>
            <a:r>
              <a:rPr lang="zh-CN" altLang="en-US" dirty="0"/>
              <a:t>里面打开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7017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在我们编写完代码文件以后，我们可以打开两个默认配置好的</a:t>
            </a:r>
            <a:r>
              <a:rPr kumimoji="1" lang="en-US" altLang="zh-CN" dirty="0"/>
              <a:t>json</a:t>
            </a:r>
            <a:r>
              <a:rPr kumimoji="1" lang="zh-CN" altLang="en-US" dirty="0"/>
              <a:t>文件，一个是</a:t>
            </a:r>
            <a:r>
              <a:rPr kumimoji="1" lang="en-US" altLang="zh-CN" dirty="0" err="1"/>
              <a:t>c_cpp_properties.json</a:t>
            </a:r>
            <a:r>
              <a:rPr kumimoji="1" lang="zh-CN" altLang="en-US" dirty="0"/>
              <a:t>，包含头文件目录，</a:t>
            </a:r>
            <a:r>
              <a:rPr kumimoji="1" lang="en-US" altLang="zh-CN" dirty="0" err="1"/>
              <a:t>c++</a:t>
            </a:r>
            <a:r>
              <a:rPr kumimoji="1" lang="zh-CN" altLang="en-US" dirty="0"/>
              <a:t>标准等配置，另一个是</a:t>
            </a:r>
            <a:r>
              <a:rPr kumimoji="1" lang="en-US" altLang="zh-CN" dirty="0" err="1"/>
              <a:t>task.json</a:t>
            </a:r>
            <a:r>
              <a:rPr kumimoji="1" lang="zh-CN" altLang="en-US" dirty="0"/>
              <a:t>，包含运行的编译指令、编译选项等信息，如果有需要的话可以在上面修改相应的配置</a:t>
            </a:r>
            <a:endParaRPr kumimoji="1" lang="en-US" altLang="zh-CN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这些默认都配置好的，</a:t>
            </a:r>
            <a:r>
              <a:rPr kumimoji="1" lang="en-US" altLang="zh-CN" sz="1200" dirty="0"/>
              <a:t>${file}</a:t>
            </a:r>
            <a:r>
              <a:rPr kumimoji="1" lang="zh-CN" altLang="en-US" sz="1200" dirty="0"/>
              <a:t>代指当前文件</a:t>
            </a:r>
            <a:endParaRPr kumimoji="1" lang="en-US" altLang="zh-CN" sz="120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/>
              <a:t>需要跟三个文件打交道</a:t>
            </a:r>
            <a:endParaRPr kumimoji="1" lang="en-US" altLang="zh-CN" sz="120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200" dirty="0" err="1"/>
              <a:t>c_coo_properties</a:t>
            </a:r>
            <a:r>
              <a:rPr kumimoji="1" lang="en-US" altLang="zh-CN" sz="1200" dirty="0"/>
              <a:t> </a:t>
            </a:r>
            <a:r>
              <a:rPr kumimoji="1" lang="zh-CN" altLang="en-US" sz="1200" dirty="0"/>
              <a:t>是管文件搜索路径的。如果显示 </a:t>
            </a:r>
            <a:r>
              <a:rPr kumimoji="1" lang="en-US" altLang="zh-CN" sz="1200" dirty="0"/>
              <a:t>include </a:t>
            </a:r>
            <a:r>
              <a:rPr kumimoji="1" lang="zh-CN" altLang="en-US" sz="1200" dirty="0"/>
              <a:t>文件找不到，主要看这个文件</a:t>
            </a:r>
            <a:endParaRPr kumimoji="1" lang="en-US" altLang="zh-CN" sz="120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200" dirty="0"/>
              <a:t>task </a:t>
            </a:r>
            <a:r>
              <a:rPr kumimoji="1" lang="zh-CN" altLang="en-US" sz="1200" dirty="0"/>
              <a:t>是管编译的，如果出现 </a:t>
            </a:r>
            <a:r>
              <a:rPr kumimoji="1" lang="en-US" altLang="zh-CN" sz="1200" dirty="0"/>
              <a:t>xxx </a:t>
            </a:r>
            <a:r>
              <a:rPr kumimoji="1" lang="zh-CN" altLang="en-US" sz="1200" dirty="0"/>
              <a:t>命令找不到可以看这个</a:t>
            </a:r>
            <a:endParaRPr kumimoji="1" lang="en-US" altLang="zh-CN" sz="120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200" dirty="0"/>
          </a:p>
          <a:p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08645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如果要调试程序的话，相应的配置文件叫</a:t>
            </a:r>
            <a:r>
              <a:rPr kumimoji="1" lang="en-US" altLang="zh-CN" dirty="0" err="1"/>
              <a:t>launch.json</a:t>
            </a:r>
            <a:r>
              <a:rPr kumimoji="1" lang="zh-CN" altLang="en-US" dirty="0"/>
              <a:t>，包括要调试的可执行文件的路径，运行的参数，</a:t>
            </a:r>
            <a:r>
              <a:rPr kumimoji="1" lang="zh-CN" altLang="en-CN" dirty="0"/>
              <a:t>设断点</a:t>
            </a:r>
            <a:r>
              <a:rPr kumimoji="1" lang="zh-CN" altLang="en-US" dirty="0"/>
              <a:t>等信息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安装</a:t>
            </a:r>
            <a:r>
              <a:rPr kumimoji="1" lang="en-US" altLang="zh-CN" dirty="0" err="1"/>
              <a:t>codelldb</a:t>
            </a:r>
            <a:r>
              <a:rPr kumimoji="1" lang="zh-CN" altLang="en-US" dirty="0"/>
              <a:t>插件后</a:t>
            </a:r>
            <a:r>
              <a:rPr kumimoji="0" lang="zh-CN" altLang="en-US" dirty="0"/>
              <a:t>需</a:t>
            </a:r>
            <a:r>
              <a:rPr lang="zh-CN" altLang="en-US" dirty="0"/>
              <a:t>修改</a:t>
            </a:r>
            <a:r>
              <a:rPr lang="en-US" altLang="zh-CN" dirty="0" err="1"/>
              <a:t>launch.json</a:t>
            </a:r>
            <a:r>
              <a:rPr lang="zh-CN" altLang="en-US" dirty="0"/>
              <a:t>中的</a:t>
            </a:r>
            <a:r>
              <a:rPr lang="en-US" altLang="zh-CN" dirty="0"/>
              <a:t>type</a:t>
            </a:r>
            <a:r>
              <a:rPr lang="zh-CN" altLang="en-US" dirty="0"/>
              <a:t>为</a:t>
            </a:r>
            <a:r>
              <a:rPr lang="en-US" altLang="zh-CN" dirty="0" err="1"/>
              <a:t>lldb</a:t>
            </a:r>
            <a:endParaRPr lang="en-US" altLang="zh-CN" dirty="0"/>
          </a:p>
          <a:p>
            <a:endParaRPr kumimoji="1" lang="en-US" altLang="zh-CN" dirty="0"/>
          </a:p>
          <a:p>
            <a:r>
              <a:rPr kumimoji="1" lang="en-US" altLang="zh-CN" dirty="0" err="1"/>
              <a:t>lanuch</a:t>
            </a:r>
            <a:r>
              <a:rPr kumimoji="1" lang="en-US" altLang="zh-CN" dirty="0"/>
              <a:t> </a:t>
            </a:r>
            <a:r>
              <a:rPr kumimoji="1" lang="zh-CN" altLang="en-US" dirty="0"/>
              <a:t>是管调试的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7267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这个视频展示的是从代码编写</a:t>
            </a:r>
            <a:r>
              <a:rPr lang="zh-CN" altLang="en-US" dirty="0"/>
              <a:t>到编译运行调试的完整的过程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5799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2400" dirty="0"/>
              <a:t>安装好用于程序调试的插件以后，整个调试过程都是可视化的，非常直观</a:t>
            </a:r>
            <a:endParaRPr lang="en-US" altLang="zh-CN" sz="24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753832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Vscode</a:t>
            </a:r>
            <a:r>
              <a:rPr kumimoji="1" lang="zh-CN" altLang="en-US" dirty="0"/>
              <a:t>还支持连接远程服务器，但是所需的插件要在服务器端安装一份。所有的操作，包括插件的安装，在连接好服务器以后，跟本地操作基本上是一样的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与本地调试的插件相同，在服务器端装一份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136715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大家回去以后可以先配好环境，按照需要安装集成开放软件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开启本地</a:t>
            </a:r>
            <a:r>
              <a:rPr kumimoji="1" lang="en-US" altLang="zh-CN" dirty="0" err="1"/>
              <a:t>ssh</a:t>
            </a:r>
            <a:r>
              <a:rPr kumimoji="1" lang="zh-CN" altLang="en-US" dirty="0"/>
              <a:t>服务器 </a:t>
            </a:r>
            <a:endParaRPr kumimoji="1" lang="en-US" altLang="zh-CN" dirty="0"/>
          </a:p>
          <a:p>
            <a:r>
              <a:rPr kumimoji="1" lang="en-US" altLang="zh-CN" dirty="0"/>
              <a:t>Windows10</a:t>
            </a:r>
            <a:r>
              <a:rPr kumimoji="1" lang="zh-CN" altLang="en-US" dirty="0"/>
              <a:t>：</a:t>
            </a:r>
            <a:r>
              <a:rPr lang="en-US" altLang="zh-CN" dirty="0">
                <a:hlinkClick r:id="rId3"/>
              </a:rPr>
              <a:t>https://blog.csdn.net/weixin_43064185/article/details/90080815</a:t>
            </a:r>
            <a:endParaRPr lang="en-US" altLang="zh-CN" dirty="0"/>
          </a:p>
          <a:p>
            <a:r>
              <a:rPr kumimoji="1" lang="en-US" altLang="zh-CN" dirty="0"/>
              <a:t>Linux</a:t>
            </a:r>
            <a:r>
              <a:rPr kumimoji="1" lang="en-US" altLang="zh-CN" baseline="0" dirty="0"/>
              <a:t>:</a:t>
            </a:r>
            <a:r>
              <a:rPr kumimoji="1" lang="zh-CN" altLang="en-US" baseline="0" dirty="0"/>
              <a:t> </a:t>
            </a:r>
            <a:r>
              <a:rPr lang="en-US" altLang="zh-CN" dirty="0">
                <a:hlinkClick r:id="rId4"/>
              </a:rPr>
              <a:t>https://www.cnblogs.com/ustc-anmin/p/10788595.html</a:t>
            </a:r>
            <a:endParaRPr lang="en-US" altLang="zh-CN" dirty="0"/>
          </a:p>
          <a:p>
            <a:r>
              <a:rPr kumimoji="1" lang="en-US" altLang="zh-CN" dirty="0"/>
              <a:t>OS</a:t>
            </a:r>
            <a:r>
              <a:rPr kumimoji="1" lang="zh-CN" altLang="en-US" dirty="0"/>
              <a:t> </a:t>
            </a:r>
            <a:r>
              <a:rPr kumimoji="1" lang="en-US" altLang="zh-CN" dirty="0"/>
              <a:t>X:</a:t>
            </a:r>
            <a:r>
              <a:rPr kumimoji="1" lang="zh-CN" altLang="en-US" dirty="0"/>
              <a:t> </a:t>
            </a:r>
            <a:r>
              <a:rPr lang="en-US" altLang="zh-CN" dirty="0">
                <a:hlinkClick r:id="rId5"/>
              </a:rPr>
              <a:t>https://blog.csdn.net/xicikkk/article/details/53447025</a:t>
            </a:r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21090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375CB7-C50A-49C3-BF10-448E10BBECB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393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7DFA39-F49E-4E32-9F7F-DC3B6C5436D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23975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A70E48-0FCB-4A72-B125-9E5A77787C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97969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28800"/>
            <a:ext cx="8047806" cy="4749029"/>
          </a:xfrm>
        </p:spPr>
        <p:txBody>
          <a:bodyPr/>
          <a:lstStyle>
            <a:lvl1pPr marL="228600" indent="-228600">
              <a:buSzPct val="75000"/>
              <a:buFont typeface="Wingdings" panose="05000000000000000000" pitchFamily="2" charset="2"/>
              <a:buChar char="n"/>
              <a:defRPr b="1" baseline="0">
                <a:solidFill>
                  <a:srgbClr val="003366"/>
                </a:solidFill>
                <a:latin typeface="Consolas" panose="020B0609020204030204" pitchFamily="49" charset="0"/>
                <a:ea typeface="华文楷体" panose="02010600040101010101" pitchFamily="2" charset="-122"/>
              </a:defRPr>
            </a:lvl1pPr>
            <a:lvl2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2pPr>
            <a:lvl3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3pPr>
            <a:lvl4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4pPr>
            <a:lvl5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48264" y="6377830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D7BE51-03DD-4CCA-8227-D775462981B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89651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36992-6990-409A-985D-C59BD1CB152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45874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EEA948-DC3E-4FC8-BEDF-6D0D5F7E4CB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1975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D87F4C-F228-4387-9ECA-2FC048F220F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39980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CAB157-5D5D-45D8-AA5F-3FBCA9A54B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227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4C3BD7-260C-4BC9-9C17-940D7F59C4D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153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CE6C39-29C4-400B-8A62-388FF04E56D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66764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6EBAE-B12E-4D6F-8E93-26479E22C41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06774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20A63EA-D302-4CF6-848F-ACE1D644E65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liuzy@tsinghua.edu.c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nlp.csai.tsinghua.edu.cn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cs/languages/cp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tsinghua.edu.cn/d/de41ba0b06a04e93bd4b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73088" y="1340768"/>
            <a:ext cx="8062912" cy="2952328"/>
          </a:xfrm>
        </p:spPr>
        <p:txBody>
          <a:bodyPr rtlCol="0" anchor="ctr">
            <a:normAutofit/>
          </a:bodyPr>
          <a:lstStyle/>
          <a:p>
            <a:pPr fontAlgn="auto">
              <a:lnSpc>
                <a:spcPct val="150000"/>
              </a:lnSpc>
              <a:spcAft>
                <a:spcPts val="0"/>
              </a:spcAft>
              <a:defRPr/>
            </a:pPr>
            <a:r>
              <a:rPr lang="zh-CN" altLang="en-US" b="1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面向对象程序设计基础</a:t>
            </a:r>
            <a:br>
              <a:rPr lang="zh-CN" altLang="en-US" b="1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dirty="0">
                <a:solidFill>
                  <a:srgbClr val="0066CC"/>
                </a:solidFill>
              </a:rPr>
              <a:t>（</a:t>
            </a:r>
            <a:r>
              <a:rPr lang="en-US" altLang="zh-CN" dirty="0">
                <a:solidFill>
                  <a:srgbClr val="0066CC"/>
                </a:solidFill>
              </a:rPr>
              <a:t>OOP</a:t>
            </a:r>
            <a:r>
              <a:rPr lang="zh-CN" altLang="en-US" dirty="0">
                <a:solidFill>
                  <a:srgbClr val="0066CC"/>
                </a:solidFill>
              </a:rPr>
              <a:t>）</a:t>
            </a:r>
            <a:endParaRPr lang="zh-CN" altLang="en-US" b="1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5" name="副标题 2"/>
          <p:cNvSpPr>
            <a:spLocks noGrp="1"/>
          </p:cNvSpPr>
          <p:nvPr>
            <p:ph type="subTitle" idx="1"/>
          </p:nvPr>
        </p:nvSpPr>
        <p:spPr>
          <a:xfrm>
            <a:off x="0" y="4509120"/>
            <a:ext cx="9144000" cy="2348880"/>
          </a:xfrm>
        </p:spPr>
        <p:txBody>
          <a:bodyPr/>
          <a:lstStyle/>
          <a:p>
            <a:r>
              <a:rPr lang="zh-CN" altLang="en-US" sz="3600" b="1" dirty="0"/>
              <a:t>刘知远</a:t>
            </a:r>
            <a:endParaRPr lang="en-US" altLang="zh-CN" sz="3600" b="1" dirty="0"/>
          </a:p>
          <a:p>
            <a:r>
              <a:rPr lang="en-US" altLang="zh-CN" sz="2800" b="1" dirty="0">
                <a:hlinkClick r:id="rId3"/>
              </a:rPr>
              <a:t>liuzy@tsinghua.edu.cn</a:t>
            </a:r>
            <a:endParaRPr lang="en-US" altLang="zh-CN" sz="2800" b="1" dirty="0"/>
          </a:p>
          <a:p>
            <a:r>
              <a:rPr lang="en-US" altLang="zh-CN" sz="2800" b="1" dirty="0">
                <a:hlinkClick r:id="rId4"/>
              </a:rPr>
              <a:t>https://nlp.csai.tsinghua.edu.cn/</a:t>
            </a:r>
            <a:endParaRPr lang="en-US" altLang="zh-CN" sz="2800" b="1" dirty="0"/>
          </a:p>
          <a:p>
            <a:r>
              <a:rPr lang="zh-CN" altLang="en-US" b="1" dirty="0"/>
              <a:t>课程团队：任炬 黄民烈 刘知远</a:t>
            </a:r>
          </a:p>
        </p:txBody>
      </p:sp>
    </p:spTree>
    <p:extLst>
      <p:ext uri="{BB962C8B-B14F-4D97-AF65-F5344CB8AC3E}">
        <p14:creationId xmlns:p14="http://schemas.microsoft.com/office/powerpoint/2010/main" val="481231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856984" cy="1325563"/>
          </a:xfrm>
        </p:spPr>
        <p:txBody>
          <a:bodyPr/>
          <a:lstStyle/>
          <a:p>
            <a:r>
              <a:rPr lang="zh-CN" altLang="en-US" dirty="0"/>
              <a:t>多听多做多练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3502" y="1124744"/>
            <a:ext cx="8064961" cy="5217616"/>
          </a:xfrm>
        </p:spPr>
        <p:txBody>
          <a:bodyPr/>
          <a:lstStyle/>
          <a:p>
            <a:r>
              <a:rPr kumimoji="1" lang="zh-CN" altLang="en-US" dirty="0"/>
              <a:t>课后练习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熟悉编译命令中各个参数的含义及作用，并实际尝试不同的编译选项之间的差异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利用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调试功能（断点），观察一个循环中循环变量的值的变化过程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5307D64-5EA3-4215-B9BC-9900AB0E8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47335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VSCode</a:t>
            </a:r>
            <a:r>
              <a:rPr kumimoji="1" lang="zh-CN" altLang="en-US" dirty="0"/>
              <a:t> 插件安装</a:t>
            </a:r>
          </a:p>
        </p:txBody>
      </p:sp>
      <p:pic>
        <p:nvPicPr>
          <p:cNvPr id="4" name="插件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9432" y="1124744"/>
            <a:ext cx="9144000" cy="5146675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69331A0-6D5F-6148-87D4-6D29F3134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938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Visual</a:t>
            </a:r>
            <a:r>
              <a:rPr lang="zh-CN" altLang="en-US" dirty="0"/>
              <a:t> </a:t>
            </a:r>
            <a:r>
              <a:rPr lang="en-US" altLang="zh-CN" dirty="0"/>
              <a:t>Studio</a:t>
            </a:r>
            <a:r>
              <a:rPr lang="zh-CN" altLang="en-US" dirty="0"/>
              <a:t> </a:t>
            </a:r>
            <a:r>
              <a:rPr lang="en-US" altLang="zh-CN" dirty="0"/>
              <a:t>Code</a:t>
            </a:r>
            <a:r>
              <a:rPr lang="zh-CN" altLang="en-US" dirty="0"/>
              <a:t>使用示例</a:t>
            </a:r>
          </a:p>
        </p:txBody>
      </p:sp>
      <p:sp>
        <p:nvSpPr>
          <p:cNvPr id="12" name="内容占位符 2"/>
          <p:cNvSpPr>
            <a:spLocks noGrp="1"/>
          </p:cNvSpPr>
          <p:nvPr>
            <p:ph idx="1"/>
          </p:nvPr>
        </p:nvSpPr>
        <p:spPr>
          <a:xfrm>
            <a:off x="179512" y="1196751"/>
            <a:ext cx="8964488" cy="5661249"/>
          </a:xfrm>
        </p:spPr>
        <p:txBody>
          <a:bodyPr/>
          <a:lstStyle/>
          <a:p>
            <a:r>
              <a:rPr lang="zh-CN" altLang="en-US" dirty="0"/>
              <a:t>在以下链接中查看不同系统安装</a:t>
            </a:r>
            <a:r>
              <a:rPr lang="en-US" altLang="zh-CN" dirty="0"/>
              <a:t>C++</a:t>
            </a:r>
            <a:r>
              <a:rPr lang="zh-CN" altLang="en-US" dirty="0"/>
              <a:t>插件的教程</a:t>
            </a:r>
            <a:endParaRPr lang="en-US" altLang="zh-CN" dirty="0"/>
          </a:p>
          <a:p>
            <a:pPr lvl="1"/>
            <a:r>
              <a:rPr lang="en-US" altLang="zh-CN" sz="2000" dirty="0">
                <a:hlinkClick r:id="rId3"/>
              </a:rPr>
              <a:t>https://code.visualstudio.com/docs/languages/cpp</a:t>
            </a:r>
            <a:endParaRPr lang="en-US" altLang="zh-CN" dirty="0"/>
          </a:p>
          <a:p>
            <a:r>
              <a:rPr lang="zh-CN" altLang="en-US" dirty="0"/>
              <a:t>①配置</a:t>
            </a:r>
            <a:r>
              <a:rPr lang="en-US" altLang="zh-CN" dirty="0"/>
              <a:t>g++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Windows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clang++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MAC</a:t>
            </a:r>
          </a:p>
          <a:p>
            <a:pPr lvl="1"/>
            <a:r>
              <a:rPr lang="en-US" altLang="zh-CN" dirty="0"/>
              <a:t>Windows:</a:t>
            </a:r>
            <a:r>
              <a:rPr lang="zh-CN" altLang="en-US" dirty="0"/>
              <a:t> 编辑</a:t>
            </a:r>
            <a:r>
              <a:rPr lang="en-US" altLang="zh-CN" dirty="0"/>
              <a:t>g++</a:t>
            </a:r>
            <a:r>
              <a:rPr lang="zh-CN" altLang="en-US" dirty="0"/>
              <a:t>环境变量</a:t>
            </a:r>
            <a:endParaRPr lang="en-US" altLang="zh-CN" dirty="0"/>
          </a:p>
          <a:p>
            <a:pPr lvl="1"/>
            <a:r>
              <a:rPr lang="en-US" altLang="zh-CN" dirty="0"/>
              <a:t>Mac:</a:t>
            </a:r>
            <a:r>
              <a:rPr lang="zh-CN" altLang="en-US" dirty="0"/>
              <a:t> 查看</a:t>
            </a:r>
            <a:r>
              <a:rPr lang="en-US" altLang="zh-CN" dirty="0"/>
              <a:t>-&gt;</a:t>
            </a:r>
            <a:r>
              <a:rPr lang="zh-CN" altLang="en-US" dirty="0"/>
              <a:t>命令面板</a:t>
            </a:r>
            <a:r>
              <a:rPr lang="en-US" altLang="zh-CN" sz="1800" dirty="0"/>
              <a:t>-&gt;</a:t>
            </a:r>
            <a:r>
              <a:rPr lang="en-US" altLang="zh-CN" sz="2000" dirty="0"/>
              <a:t>Shell</a:t>
            </a:r>
            <a:r>
              <a:rPr lang="zh-CN" altLang="en-US" sz="2000" dirty="0"/>
              <a:t> </a:t>
            </a:r>
            <a:r>
              <a:rPr lang="en-US" altLang="zh-CN" sz="2000" dirty="0"/>
              <a:t>Command</a:t>
            </a:r>
            <a:r>
              <a:rPr lang="zh-CN" altLang="en-US" sz="2000" dirty="0"/>
              <a:t>：</a:t>
            </a:r>
            <a:r>
              <a:rPr lang="en-US" altLang="zh-CN" sz="2000" dirty="0"/>
              <a:t>Install</a:t>
            </a:r>
            <a:r>
              <a:rPr lang="zh-CN" altLang="en-US" sz="2000" dirty="0"/>
              <a:t> ‘</a:t>
            </a:r>
            <a:r>
              <a:rPr lang="en-US" altLang="zh-CN" sz="2000" dirty="0"/>
              <a:t>code’</a:t>
            </a:r>
            <a:r>
              <a:rPr lang="zh-CN" altLang="en-US" sz="2000" dirty="0"/>
              <a:t> </a:t>
            </a:r>
            <a:r>
              <a:rPr lang="en-US" altLang="zh-CN" sz="2000" dirty="0"/>
              <a:t>command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path</a:t>
            </a:r>
          </a:p>
          <a:p>
            <a:r>
              <a:rPr lang="zh-CN" altLang="en-US" dirty="0"/>
              <a:t>②打开文件夹</a:t>
            </a:r>
            <a:r>
              <a:rPr lang="en-US" altLang="zh-CN" dirty="0"/>
              <a:t>(</a:t>
            </a:r>
            <a:r>
              <a:rPr lang="zh-CN" altLang="en-US" dirty="0"/>
              <a:t>路径尽量别用中文名</a:t>
            </a:r>
            <a:r>
              <a:rPr lang="en-US" altLang="zh-CN" dirty="0"/>
              <a:t>)</a:t>
            </a:r>
            <a:r>
              <a:rPr lang="zh-CN" altLang="en-US" dirty="0"/>
              <a:t>，新建文件，编辑代码，保存为</a:t>
            </a:r>
            <a:r>
              <a:rPr lang="en-US" altLang="zh-CN" dirty="0" err="1"/>
              <a:t>test.cpp</a:t>
            </a:r>
            <a:endParaRPr lang="en-US" altLang="zh-CN" dirty="0"/>
          </a:p>
          <a:p>
            <a:pPr lvl="1"/>
            <a:r>
              <a:rPr lang="zh-CN" altLang="en-US" sz="2000" dirty="0"/>
              <a:t>若</a:t>
            </a:r>
            <a:r>
              <a:rPr lang="en-US" altLang="zh-CN" sz="2000" dirty="0"/>
              <a:t>#include</a:t>
            </a:r>
            <a:r>
              <a:rPr lang="zh-CN" altLang="en-US" sz="2000" dirty="0"/>
              <a:t>文件提示错误，查看</a:t>
            </a:r>
            <a:r>
              <a:rPr lang="en-US" altLang="zh-CN" sz="2000" dirty="0"/>
              <a:t>-&gt;</a:t>
            </a:r>
            <a:r>
              <a:rPr lang="zh-CN" altLang="en-US" sz="2000" dirty="0"/>
              <a:t>命令窗口</a:t>
            </a:r>
            <a:r>
              <a:rPr lang="en-US" altLang="zh-CN" sz="2000" dirty="0"/>
              <a:t>-&gt;Edit</a:t>
            </a:r>
            <a:r>
              <a:rPr lang="zh-CN" altLang="en-US" sz="2000" dirty="0"/>
              <a:t> </a:t>
            </a:r>
            <a:r>
              <a:rPr lang="en-US" altLang="zh-CN" sz="2000" dirty="0"/>
              <a:t>Configuration</a:t>
            </a:r>
            <a:r>
              <a:rPr lang="zh-CN" altLang="en-US" sz="2000" dirty="0"/>
              <a:t>可编辑</a:t>
            </a:r>
            <a:r>
              <a:rPr lang="en-US" altLang="zh-CN" sz="2000" dirty="0"/>
              <a:t>.</a:t>
            </a:r>
            <a:r>
              <a:rPr lang="en-US" altLang="zh-CN" sz="2000" dirty="0" err="1"/>
              <a:t>vscode</a:t>
            </a:r>
            <a:r>
              <a:rPr lang="en-US" altLang="zh-CN" sz="2000" dirty="0"/>
              <a:t>/</a:t>
            </a:r>
            <a:r>
              <a:rPr lang="en-US" altLang="zh-CN" sz="2000" dirty="0" err="1">
                <a:solidFill>
                  <a:srgbClr val="FF0000"/>
                </a:solidFill>
              </a:rPr>
              <a:t>c_cpp_properties.json</a:t>
            </a:r>
            <a:r>
              <a:rPr lang="zh-CN" altLang="en-US" sz="2000" dirty="0"/>
              <a:t>，在包含路径中增加 在命令行输入</a:t>
            </a:r>
            <a:r>
              <a:rPr lang="de-DE" altLang="zh-CN" sz="2000" dirty="0" err="1"/>
              <a:t>gcc</a:t>
            </a:r>
            <a:r>
              <a:rPr lang="de-DE" altLang="zh-CN" sz="2000" dirty="0"/>
              <a:t> -v -E -x </a:t>
            </a:r>
            <a:r>
              <a:rPr lang="de-DE" altLang="zh-CN" sz="2000" dirty="0" err="1"/>
              <a:t>c++</a:t>
            </a:r>
            <a:r>
              <a:rPr lang="de-DE" altLang="zh-CN" sz="2000" dirty="0"/>
              <a:t> -</a:t>
            </a:r>
            <a:r>
              <a:rPr lang="zh-CN" altLang="en-US" sz="2000" dirty="0"/>
              <a:t>得到的头文件目录</a:t>
            </a:r>
            <a:endParaRPr lang="en-US" altLang="zh-CN" sz="2000" dirty="0"/>
          </a:p>
          <a:p>
            <a:r>
              <a:rPr lang="zh-CN" altLang="en-US" dirty="0"/>
              <a:t>③编译：终端</a:t>
            </a:r>
            <a:r>
              <a:rPr lang="en-US" altLang="zh-CN" dirty="0"/>
              <a:t>-&gt;</a:t>
            </a:r>
            <a:r>
              <a:rPr lang="zh-CN" altLang="en-US" dirty="0"/>
              <a:t>运行生成任务</a:t>
            </a:r>
            <a:endParaRPr lang="en-US" altLang="zh-CN" dirty="0"/>
          </a:p>
          <a:p>
            <a:pPr lvl="1"/>
            <a:r>
              <a:rPr lang="zh-CN" altLang="en-US" dirty="0"/>
              <a:t>终端</a:t>
            </a:r>
            <a:r>
              <a:rPr lang="en-US" altLang="zh-CN" dirty="0"/>
              <a:t>-&gt;</a:t>
            </a:r>
            <a:r>
              <a:rPr lang="zh-CN" altLang="en-US" dirty="0"/>
              <a:t>配置任务可以打开</a:t>
            </a:r>
            <a:r>
              <a:rPr lang="en-US" altLang="zh-CN" dirty="0"/>
              <a:t>.</a:t>
            </a:r>
            <a:r>
              <a:rPr lang="en-US" altLang="zh-CN" dirty="0" err="1"/>
              <a:t>vscode</a:t>
            </a:r>
            <a:r>
              <a:rPr lang="en-US" altLang="zh-CN" dirty="0"/>
              <a:t>/</a:t>
            </a:r>
            <a:r>
              <a:rPr lang="en-US" altLang="zh-CN" dirty="0" err="1">
                <a:solidFill>
                  <a:srgbClr val="FF0000"/>
                </a:solidFill>
              </a:rPr>
              <a:t>tasks.json</a:t>
            </a:r>
            <a:r>
              <a:rPr lang="zh-CN" altLang="en-US" dirty="0"/>
              <a:t>配置运行相关信息</a:t>
            </a:r>
            <a:endParaRPr lang="en-US" altLang="zh-CN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62D9639-BAC3-5940-9987-E6D6EDB9F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8481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9073008" cy="1325563"/>
          </a:xfrm>
        </p:spPr>
        <p:txBody>
          <a:bodyPr/>
          <a:lstStyle/>
          <a:p>
            <a:r>
              <a:rPr lang="en-US" altLang="zh-CN" dirty="0"/>
              <a:t>Visual</a:t>
            </a:r>
            <a:r>
              <a:rPr lang="zh-CN" altLang="en-US" dirty="0"/>
              <a:t> </a:t>
            </a:r>
            <a:r>
              <a:rPr lang="en-US" altLang="zh-CN" dirty="0"/>
              <a:t>Studio</a:t>
            </a:r>
            <a:r>
              <a:rPr lang="zh-CN" altLang="en-US" dirty="0"/>
              <a:t> </a:t>
            </a:r>
            <a:r>
              <a:rPr lang="en-US" altLang="zh-CN" dirty="0"/>
              <a:t>Code</a:t>
            </a:r>
            <a:r>
              <a:rPr lang="zh-CN" altLang="en-US" dirty="0"/>
              <a:t> 配置</a:t>
            </a:r>
            <a:endParaRPr kumimoji="1" lang="zh-CN" altLang="en-US" dirty="0"/>
          </a:p>
        </p:txBody>
      </p:sp>
      <p:sp>
        <p:nvSpPr>
          <p:cNvPr id="41" name="文本框 40"/>
          <p:cNvSpPr txBox="1"/>
          <p:nvPr/>
        </p:nvSpPr>
        <p:spPr>
          <a:xfrm>
            <a:off x="4716016" y="1297062"/>
            <a:ext cx="44279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task.json</a:t>
            </a:r>
            <a:r>
              <a:rPr kumimoji="1" lang="en-US" altLang="zh-CN" sz="2400" dirty="0"/>
              <a:t>:</a:t>
            </a:r>
            <a:r>
              <a:rPr kumimoji="1" lang="zh-CN" altLang="en-US" sz="2400" dirty="0"/>
              <a:t> 运行</a:t>
            </a:r>
            <a:r>
              <a:rPr kumimoji="1" lang="en-US" altLang="zh-CN" sz="2400" dirty="0"/>
              <a:t>g++/clang++</a:t>
            </a:r>
            <a:r>
              <a:rPr kumimoji="1" lang="zh-CN" altLang="en-US" sz="2400" dirty="0"/>
              <a:t>程序编译文件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170632" y="1297063"/>
            <a:ext cx="391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c_cpp_properties.json</a:t>
            </a:r>
            <a:r>
              <a:rPr kumimoji="1" lang="en-US" altLang="zh-CN" sz="2400" dirty="0"/>
              <a:t>:</a:t>
            </a:r>
            <a:r>
              <a:rPr kumimoji="1" lang="zh-CN" altLang="en-US" sz="2400" dirty="0"/>
              <a:t>  配置头文件目录、</a:t>
            </a:r>
            <a:r>
              <a:rPr kumimoji="1" lang="en-US" altLang="zh-CN" sz="2400" dirty="0"/>
              <a:t>C++</a:t>
            </a:r>
            <a:r>
              <a:rPr kumimoji="1" lang="zh-CN" altLang="en-US" sz="2400" dirty="0"/>
              <a:t>标准等</a:t>
            </a:r>
          </a:p>
        </p:txBody>
      </p:sp>
      <p:pic>
        <p:nvPicPr>
          <p:cNvPr id="46" name="图片 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632" y="2132856"/>
            <a:ext cx="3911600" cy="4584700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4024" y="2132980"/>
            <a:ext cx="4267200" cy="45847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3788267-EC54-2F46-8D8A-D41E2CA26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77815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9073008" cy="1325563"/>
          </a:xfrm>
        </p:spPr>
        <p:txBody>
          <a:bodyPr/>
          <a:lstStyle/>
          <a:p>
            <a:r>
              <a:rPr lang="en-US" altLang="zh-CN" dirty="0"/>
              <a:t>Visual</a:t>
            </a:r>
            <a:r>
              <a:rPr lang="zh-CN" altLang="en-US" dirty="0"/>
              <a:t> </a:t>
            </a:r>
            <a:r>
              <a:rPr lang="en-US" altLang="zh-CN" dirty="0"/>
              <a:t>Studio</a:t>
            </a:r>
            <a:r>
              <a:rPr lang="zh-CN" altLang="en-US" dirty="0"/>
              <a:t> </a:t>
            </a:r>
            <a:r>
              <a:rPr lang="en-US" altLang="zh-CN" dirty="0"/>
              <a:t>Code</a:t>
            </a:r>
            <a:r>
              <a:rPr lang="zh-CN" altLang="en-US" dirty="0"/>
              <a:t> 调试 </a:t>
            </a:r>
            <a:endParaRPr kumimoji="1" lang="zh-CN" altLang="en-US" dirty="0"/>
          </a:p>
        </p:txBody>
      </p:sp>
      <p:sp>
        <p:nvSpPr>
          <p:cNvPr id="17" name="内容占位符 2"/>
          <p:cNvSpPr>
            <a:spLocks noGrp="1"/>
          </p:cNvSpPr>
          <p:nvPr>
            <p:ph idx="1"/>
          </p:nvPr>
        </p:nvSpPr>
        <p:spPr>
          <a:xfrm>
            <a:off x="628650" y="1196751"/>
            <a:ext cx="8515350" cy="3240361"/>
          </a:xfrm>
        </p:spPr>
        <p:txBody>
          <a:bodyPr/>
          <a:lstStyle/>
          <a:p>
            <a:r>
              <a:rPr lang="zh-CN" altLang="en-US" dirty="0"/>
              <a:t>④运行：右键运行  </a:t>
            </a:r>
            <a:r>
              <a:rPr lang="en-US" altLang="zh-CN" dirty="0"/>
              <a:t>/</a:t>
            </a:r>
            <a:r>
              <a:rPr lang="zh-CN" altLang="en-US" dirty="0"/>
              <a:t>  调试</a:t>
            </a:r>
            <a:r>
              <a:rPr lang="en-US" altLang="zh-CN" dirty="0"/>
              <a:t>-&gt;</a:t>
            </a:r>
            <a:r>
              <a:rPr lang="zh-CN" altLang="en-US" dirty="0"/>
              <a:t>启动调试 </a:t>
            </a:r>
            <a:r>
              <a:rPr lang="en-US" altLang="zh-CN" dirty="0"/>
              <a:t>(F5)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zh-CN" altLang="en-US" dirty="0"/>
              <a:t>调试</a:t>
            </a:r>
            <a:r>
              <a:rPr lang="en-US" altLang="zh-CN" dirty="0"/>
              <a:t>-&gt;</a:t>
            </a:r>
            <a:r>
              <a:rPr lang="zh-CN" altLang="en-US" dirty="0"/>
              <a:t>打开配置可以打开</a:t>
            </a:r>
            <a:r>
              <a:rPr lang="en-US" altLang="zh-CN" dirty="0"/>
              <a:t>.</a:t>
            </a:r>
            <a:r>
              <a:rPr lang="en-US" altLang="zh-CN" dirty="0" err="1"/>
              <a:t>vscode</a:t>
            </a:r>
            <a:r>
              <a:rPr lang="en-US" altLang="zh-CN" dirty="0"/>
              <a:t>/</a:t>
            </a:r>
            <a:r>
              <a:rPr lang="en-US" altLang="zh-CN" dirty="0" err="1"/>
              <a:t>launch.json</a:t>
            </a:r>
            <a:r>
              <a:rPr lang="zh-CN" altLang="en-US" dirty="0"/>
              <a:t>配置调试相关信息</a:t>
            </a:r>
            <a:endParaRPr lang="en-US" altLang="zh-CN" dirty="0"/>
          </a:p>
          <a:p>
            <a:pPr lvl="1"/>
            <a:r>
              <a:rPr lang="en-US" altLang="zh-CN" dirty="0"/>
              <a:t>Catalina</a:t>
            </a:r>
            <a:r>
              <a:rPr lang="zh-CN" altLang="en-US" dirty="0"/>
              <a:t>版本的</a:t>
            </a:r>
            <a:r>
              <a:rPr lang="en-US" altLang="zh-CN" dirty="0" err="1"/>
              <a:t>macos</a:t>
            </a:r>
            <a:r>
              <a:rPr lang="zh-CN" altLang="en-US" dirty="0"/>
              <a:t>需要安装</a:t>
            </a:r>
            <a:r>
              <a:rPr lang="en-US" altLang="zh-CN" dirty="0" err="1"/>
              <a:t>CodeLLdb</a:t>
            </a:r>
            <a:r>
              <a:rPr lang="zh-CN" altLang="en-US" dirty="0">
                <a:hlinkClick r:id="rId3"/>
              </a:rPr>
              <a:t>插件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endParaRPr lang="zh-CN" altLang="en-US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1045595" y="2816931"/>
            <a:ext cx="51674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Launch</a:t>
            </a:r>
            <a:r>
              <a:rPr kumimoji="1" lang="en-US" altLang="zh-CN" sz="2400" dirty="0" err="1"/>
              <a:t>.json</a:t>
            </a:r>
            <a:r>
              <a:rPr kumimoji="1" lang="en-US" altLang="zh-CN" sz="2400" dirty="0"/>
              <a:t>:</a:t>
            </a:r>
          </a:p>
          <a:p>
            <a:r>
              <a:rPr kumimoji="1" lang="zh-CN" altLang="en-US" sz="2400" dirty="0"/>
              <a:t>    </a:t>
            </a:r>
            <a:r>
              <a:rPr kumimoji="1" lang="en-US" altLang="zh-CN" sz="2400" dirty="0"/>
              <a:t>program:</a:t>
            </a:r>
            <a:r>
              <a:rPr kumimoji="1" lang="zh-CN" altLang="en-US" sz="2400" dirty="0"/>
              <a:t>  调试程序位置</a:t>
            </a:r>
            <a:endParaRPr kumimoji="1" lang="en-US" altLang="zh-CN" sz="2400" dirty="0"/>
          </a:p>
          <a:p>
            <a:r>
              <a:rPr kumimoji="1" lang="zh-CN" altLang="en-US" sz="2400" dirty="0"/>
              <a:t>    </a:t>
            </a:r>
            <a:r>
              <a:rPr kumimoji="1" lang="en-US" altLang="zh-CN" sz="2400" dirty="0" err="1"/>
              <a:t>args</a:t>
            </a:r>
            <a:r>
              <a:rPr kumimoji="1" lang="en-US" altLang="zh-CN" sz="2400" dirty="0"/>
              <a:t>:</a:t>
            </a:r>
            <a:r>
              <a:rPr kumimoji="1" lang="zh-CN" altLang="en-US" sz="2400" dirty="0"/>
              <a:t>  运行参数</a:t>
            </a:r>
            <a:endParaRPr kumimoji="1" lang="en-US" altLang="zh-CN" sz="2400" dirty="0"/>
          </a:p>
          <a:p>
            <a:r>
              <a:rPr kumimoji="1" lang="zh-CN" altLang="en-US" sz="2400" dirty="0"/>
              <a:t>    </a:t>
            </a:r>
            <a:r>
              <a:rPr kumimoji="1" lang="en-US" altLang="zh-CN" sz="2400" dirty="0" err="1"/>
              <a:t>stopAtEntry</a:t>
            </a:r>
            <a:r>
              <a:rPr kumimoji="1" lang="en-US" altLang="zh-CN" sz="2400" dirty="0"/>
              <a:t>:</a:t>
            </a:r>
            <a:r>
              <a:rPr kumimoji="1" lang="zh-CN" altLang="en-US" sz="2400" dirty="0"/>
              <a:t>  在开始处设置断点</a:t>
            </a:r>
          </a:p>
          <a:p>
            <a:endParaRPr kumimoji="1" lang="zh-CN" altLang="en-US" sz="24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595" y="4526000"/>
            <a:ext cx="5315476" cy="2213677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E968F37-A5D2-EB4F-BFEF-2DC4D5953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70695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Visual</a:t>
            </a:r>
            <a:r>
              <a:rPr lang="zh-CN" altLang="en-US" dirty="0"/>
              <a:t> </a:t>
            </a:r>
            <a:r>
              <a:rPr lang="en-US" altLang="zh-CN" dirty="0"/>
              <a:t>Studio</a:t>
            </a:r>
            <a:r>
              <a:rPr lang="zh-CN" altLang="en-US" dirty="0"/>
              <a:t> </a:t>
            </a:r>
            <a:r>
              <a:rPr lang="en-US" altLang="zh-CN" dirty="0"/>
              <a:t>Code</a:t>
            </a:r>
            <a:r>
              <a:rPr lang="zh-CN" altLang="en-US" dirty="0"/>
              <a:t> 调试 </a:t>
            </a:r>
            <a:endParaRPr kumimoji="1" lang="zh-CN" altLang="en-US" dirty="0"/>
          </a:p>
        </p:txBody>
      </p:sp>
      <p:pic>
        <p:nvPicPr>
          <p:cNvPr id="4" name="VSCOD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569" y="1124744"/>
            <a:ext cx="9119431" cy="5129118"/>
          </a:xfr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74C2546-21B8-7949-AEAD-9CFB6FB4F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8267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8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12" y="2679662"/>
            <a:ext cx="9144000" cy="341363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9073008" cy="1325563"/>
          </a:xfrm>
        </p:spPr>
        <p:txBody>
          <a:bodyPr/>
          <a:lstStyle/>
          <a:p>
            <a:r>
              <a:rPr lang="en-US" altLang="zh-CN" dirty="0"/>
              <a:t>Visual</a:t>
            </a:r>
            <a:r>
              <a:rPr lang="zh-CN" altLang="en-US" dirty="0"/>
              <a:t> </a:t>
            </a:r>
            <a:r>
              <a:rPr lang="en-US" altLang="zh-CN" dirty="0"/>
              <a:t>Studio</a:t>
            </a:r>
            <a:r>
              <a:rPr lang="zh-CN" altLang="en-US" dirty="0"/>
              <a:t> </a:t>
            </a:r>
            <a:r>
              <a:rPr lang="en-US" altLang="zh-CN" dirty="0"/>
              <a:t>Code</a:t>
            </a:r>
            <a:r>
              <a:rPr lang="zh-CN" altLang="en-US" dirty="0"/>
              <a:t> 调试 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4139952" y="1917163"/>
            <a:ext cx="5184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继续 单步跳过 单步调试 单步跳出 重启 停止</a:t>
            </a:r>
          </a:p>
        </p:txBody>
      </p:sp>
      <p:cxnSp>
        <p:nvCxnSpPr>
          <p:cNvPr id="8" name="直线箭头连接符 7"/>
          <p:cNvCxnSpPr/>
          <p:nvPr/>
        </p:nvCxnSpPr>
        <p:spPr>
          <a:xfrm>
            <a:off x="4868416" y="2346096"/>
            <a:ext cx="2400716" cy="77532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8261176" y="2338620"/>
            <a:ext cx="341429" cy="580879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>
            <a:off x="7260586" y="2302178"/>
            <a:ext cx="967227" cy="819238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线箭头连接符 10"/>
          <p:cNvCxnSpPr/>
          <p:nvPr/>
        </p:nvCxnSpPr>
        <p:spPr>
          <a:xfrm>
            <a:off x="6564796" y="2386384"/>
            <a:ext cx="1408673" cy="735032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/>
          <p:cNvCxnSpPr/>
          <p:nvPr/>
        </p:nvCxnSpPr>
        <p:spPr>
          <a:xfrm>
            <a:off x="5580112" y="2366240"/>
            <a:ext cx="2093654" cy="755176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>
            <a:off x="8708593" y="2338620"/>
            <a:ext cx="215010" cy="782796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16151" y="1996908"/>
            <a:ext cx="5184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变量值</a:t>
            </a:r>
          </a:p>
        </p:txBody>
      </p:sp>
      <p:cxnSp>
        <p:nvCxnSpPr>
          <p:cNvPr id="27" name="直线箭头连接符 26"/>
          <p:cNvCxnSpPr/>
          <p:nvPr/>
        </p:nvCxnSpPr>
        <p:spPr>
          <a:xfrm>
            <a:off x="762078" y="2313726"/>
            <a:ext cx="65506" cy="80769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043608" y="1217801"/>
            <a:ext cx="5184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断点 </a:t>
            </a:r>
            <a:r>
              <a:rPr kumimoji="1" lang="en-US" altLang="zh-CN" sz="2000" dirty="0"/>
              <a:t>(</a:t>
            </a:r>
            <a:r>
              <a:rPr kumimoji="1" lang="zh-CN" altLang="en-US" sz="2000" dirty="0"/>
              <a:t>可编辑布尔表达式为真才停）</a:t>
            </a:r>
          </a:p>
        </p:txBody>
      </p:sp>
      <p:cxnSp>
        <p:nvCxnSpPr>
          <p:cNvPr id="30" name="直线箭头连接符 29"/>
          <p:cNvCxnSpPr/>
          <p:nvPr/>
        </p:nvCxnSpPr>
        <p:spPr>
          <a:xfrm>
            <a:off x="2265065" y="1617911"/>
            <a:ext cx="684972" cy="2603177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3739027" y="6372033"/>
            <a:ext cx="5184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调试控制台：可输入</a:t>
            </a:r>
            <a:r>
              <a:rPr kumimoji="1" lang="en-US" altLang="zh-CN" sz="2000" dirty="0" err="1"/>
              <a:t>gdb</a:t>
            </a:r>
            <a:r>
              <a:rPr kumimoji="1" lang="zh-CN" altLang="en-US" sz="2000" dirty="0"/>
              <a:t>指令</a:t>
            </a:r>
          </a:p>
        </p:txBody>
      </p:sp>
      <p:cxnSp>
        <p:nvCxnSpPr>
          <p:cNvPr id="39" name="直线箭头连接符 38"/>
          <p:cNvCxnSpPr/>
          <p:nvPr/>
        </p:nvCxnSpPr>
        <p:spPr>
          <a:xfrm flipH="1" flipV="1">
            <a:off x="4139952" y="5648796"/>
            <a:ext cx="216024" cy="723237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82CFEAD-B9E4-B447-AC2A-F3A711637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73644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856984" cy="1325563"/>
          </a:xfrm>
        </p:spPr>
        <p:txBody>
          <a:bodyPr/>
          <a:lstStyle/>
          <a:p>
            <a:r>
              <a:rPr lang="en-US" altLang="zh-CN" dirty="0"/>
              <a:t>Visual</a:t>
            </a:r>
            <a:r>
              <a:rPr lang="zh-CN" altLang="en-US" dirty="0"/>
              <a:t> </a:t>
            </a:r>
            <a:r>
              <a:rPr lang="en-US" altLang="zh-CN" dirty="0"/>
              <a:t>Studio</a:t>
            </a:r>
            <a:r>
              <a:rPr lang="zh-CN" altLang="en-US" dirty="0"/>
              <a:t> </a:t>
            </a:r>
            <a:r>
              <a:rPr lang="en-US" altLang="zh-CN" dirty="0"/>
              <a:t>Code</a:t>
            </a:r>
            <a:r>
              <a:rPr lang="zh-CN" altLang="en-US" dirty="0"/>
              <a:t> 连接服务器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628800"/>
            <a:ext cx="3905614" cy="5217616"/>
          </a:xfrm>
        </p:spPr>
        <p:txBody>
          <a:bodyPr/>
          <a:lstStyle/>
          <a:p>
            <a:r>
              <a:rPr kumimoji="1" lang="zh-CN" altLang="en-US" dirty="0"/>
              <a:t>左下角可连接服务器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打开服务器程序进行编辑，保存后自动同步至服务器端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sz="1400" dirty="0"/>
          </a:p>
          <a:p>
            <a:r>
              <a:rPr kumimoji="1" lang="zh-CN" altLang="en-US" dirty="0"/>
              <a:t>连接服务器端后在插件界面安装调试插件，修改</a:t>
            </a:r>
            <a:r>
              <a:rPr kumimoji="1" lang="en-US" altLang="zh-CN" dirty="0" err="1"/>
              <a:t>launch.json</a:t>
            </a:r>
            <a:r>
              <a:rPr kumimoji="1" lang="zh-CN" altLang="en-US" dirty="0"/>
              <a:t>，可实现在服务器端调试（可带</a:t>
            </a:r>
            <a:r>
              <a:rPr kumimoji="1" lang="en-US" altLang="zh-CN" dirty="0"/>
              <a:t>GPU</a:t>
            </a:r>
            <a:r>
              <a:rPr kumimoji="1" lang="zh-CN" altLang="en-US" dirty="0"/>
              <a:t>调试）</a:t>
            </a:r>
            <a:endParaRPr kumimoji="1"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057" y="1092999"/>
            <a:ext cx="3567980" cy="1541997"/>
          </a:xfrm>
          <a:prstGeom prst="rect">
            <a:avLst/>
          </a:prstGeom>
        </p:spPr>
      </p:pic>
      <p:cxnSp>
        <p:nvCxnSpPr>
          <p:cNvPr id="6" name="直线箭头连接符 5"/>
          <p:cNvCxnSpPr/>
          <p:nvPr/>
        </p:nvCxnSpPr>
        <p:spPr>
          <a:xfrm>
            <a:off x="4091248" y="2038309"/>
            <a:ext cx="696776" cy="48200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4264" y="2773740"/>
            <a:ext cx="4425287" cy="1927141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9057" y="4749800"/>
            <a:ext cx="3695700" cy="2108200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4C4A561-500B-FE47-966B-FC054B29D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79443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856984" cy="1325563"/>
          </a:xfrm>
        </p:spPr>
        <p:txBody>
          <a:bodyPr/>
          <a:lstStyle/>
          <a:p>
            <a:r>
              <a:rPr lang="zh-CN" altLang="en-US" dirty="0"/>
              <a:t>多听多做多练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3502" y="1124744"/>
            <a:ext cx="8064961" cy="5217616"/>
          </a:xfrm>
        </p:spPr>
        <p:txBody>
          <a:bodyPr/>
          <a:lstStyle/>
          <a:p>
            <a:r>
              <a:rPr kumimoji="1" lang="zh-CN" altLang="en-US" dirty="0"/>
              <a:t>主线任务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(1)</a:t>
            </a:r>
            <a:r>
              <a:rPr kumimoji="1" lang="zh-CN" altLang="en-US" dirty="0"/>
              <a:t> 体验常见命令提示符命令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(2)</a:t>
            </a:r>
            <a:r>
              <a:rPr kumimoji="1" lang="zh-CN" altLang="en-US" dirty="0"/>
              <a:t> </a:t>
            </a:r>
            <a:r>
              <a:rPr kumimoji="1" lang="en-US" altLang="zh-CN" dirty="0"/>
              <a:t>(Windows</a:t>
            </a:r>
            <a:r>
              <a:rPr kumimoji="1" lang="zh-CN" altLang="en-US" dirty="0"/>
              <a:t>用户</a:t>
            </a:r>
            <a:r>
              <a:rPr kumimoji="1" lang="en-US" altLang="zh-CN" dirty="0"/>
              <a:t>)</a:t>
            </a:r>
            <a:r>
              <a:rPr kumimoji="1" lang="zh-CN" altLang="en-US" dirty="0"/>
              <a:t> 配置</a:t>
            </a:r>
            <a:r>
              <a:rPr kumimoji="1" lang="en-US" altLang="zh-CN" dirty="0"/>
              <a:t>g++</a:t>
            </a:r>
            <a:r>
              <a:rPr kumimoji="1" lang="zh-CN" altLang="en-US" dirty="0"/>
              <a:t>环境变量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(3)</a:t>
            </a:r>
            <a:r>
              <a:rPr kumimoji="1" lang="zh-CN" altLang="en-US" dirty="0"/>
              <a:t> 使用</a:t>
            </a:r>
            <a:r>
              <a:rPr kumimoji="1" lang="en-US" altLang="zh-CN" dirty="0"/>
              <a:t>g++</a:t>
            </a:r>
            <a:r>
              <a:rPr kumimoji="1" lang="zh-CN" altLang="en-US" dirty="0"/>
              <a:t>编译程序，运行程序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(4)</a:t>
            </a:r>
            <a:r>
              <a:rPr kumimoji="1" lang="zh-CN" altLang="en-US" dirty="0"/>
              <a:t> 安装</a:t>
            </a:r>
            <a:r>
              <a:rPr kumimoji="1" lang="en-US" altLang="zh-CN" dirty="0"/>
              <a:t>VS</a:t>
            </a:r>
            <a:r>
              <a:rPr kumimoji="1" lang="zh-CN" altLang="en-US" dirty="0"/>
              <a:t> </a:t>
            </a:r>
            <a:r>
              <a:rPr kumimoji="1" lang="en-US" altLang="zh-CN" dirty="0"/>
              <a:t>Code</a:t>
            </a:r>
          </a:p>
          <a:p>
            <a:pPr lvl="1"/>
            <a:r>
              <a:rPr kumimoji="1" lang="en-US" altLang="zh-CN" dirty="0"/>
              <a:t>(5)</a:t>
            </a:r>
            <a:r>
              <a:rPr kumimoji="1" lang="zh-CN" altLang="en-US" dirty="0"/>
              <a:t> 在</a:t>
            </a:r>
            <a:r>
              <a:rPr kumimoji="1" lang="en-US" altLang="zh-CN" dirty="0"/>
              <a:t>VS</a:t>
            </a:r>
            <a:r>
              <a:rPr kumimoji="1" lang="zh-CN" altLang="en-US" dirty="0"/>
              <a:t> </a:t>
            </a:r>
            <a:r>
              <a:rPr kumimoji="1" lang="en-US" altLang="zh-CN" dirty="0"/>
              <a:t>Code</a:t>
            </a:r>
            <a:r>
              <a:rPr kumimoji="1" lang="zh-CN" altLang="en-US" dirty="0"/>
              <a:t>上编写程序并调试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(6)</a:t>
            </a:r>
            <a:r>
              <a:rPr kumimoji="1" lang="zh-CN" altLang="en-US" dirty="0"/>
              <a:t> </a:t>
            </a:r>
            <a:r>
              <a:rPr kumimoji="1" lang="en-US" altLang="zh-CN" dirty="0"/>
              <a:t>(Linux</a:t>
            </a:r>
            <a:r>
              <a:rPr kumimoji="1" lang="zh-CN" altLang="en-US" dirty="0"/>
              <a:t>用户</a:t>
            </a:r>
            <a:r>
              <a:rPr kumimoji="1" lang="en-US" altLang="zh-CN" dirty="0"/>
              <a:t>)</a:t>
            </a:r>
            <a:r>
              <a:rPr kumimoji="1" lang="zh-CN" altLang="en-US" dirty="0"/>
              <a:t> 学习</a:t>
            </a:r>
            <a:r>
              <a:rPr kumimoji="1" lang="en-US" altLang="zh-CN" dirty="0"/>
              <a:t>apt-get</a:t>
            </a:r>
            <a:r>
              <a:rPr kumimoji="1" lang="zh-CN" altLang="en-US" dirty="0"/>
              <a:t>命令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(7)</a:t>
            </a:r>
            <a:r>
              <a:rPr kumimoji="1" lang="zh-CN" altLang="en-US" dirty="0"/>
              <a:t> </a:t>
            </a:r>
            <a:r>
              <a:rPr kumimoji="1" lang="en-US" altLang="zh-CN" dirty="0"/>
              <a:t>(OS</a:t>
            </a:r>
            <a:r>
              <a:rPr kumimoji="1" lang="zh-CN" altLang="en-US" dirty="0"/>
              <a:t> </a:t>
            </a:r>
            <a:r>
              <a:rPr kumimoji="1" lang="en-US" altLang="zh-CN" dirty="0"/>
              <a:t>X</a:t>
            </a:r>
            <a:r>
              <a:rPr kumimoji="1" lang="zh-CN" altLang="en-US" dirty="0"/>
              <a:t>用户</a:t>
            </a:r>
            <a:r>
              <a:rPr kumimoji="1" lang="en-US" altLang="zh-CN" dirty="0"/>
              <a:t>)</a:t>
            </a:r>
            <a:r>
              <a:rPr kumimoji="1" lang="zh-CN" altLang="en-US" dirty="0"/>
              <a:t> 学习</a:t>
            </a:r>
            <a:r>
              <a:rPr kumimoji="1" lang="en-US" altLang="zh-CN" dirty="0"/>
              <a:t>brew</a:t>
            </a:r>
            <a:r>
              <a:rPr kumimoji="1" lang="zh-CN" altLang="en-US" dirty="0"/>
              <a:t>命令</a:t>
            </a:r>
            <a:endParaRPr kumimoji="1" lang="en-US" altLang="zh-CN" dirty="0"/>
          </a:p>
          <a:p>
            <a:r>
              <a:rPr kumimoji="1" lang="zh-CN" altLang="en-US" dirty="0"/>
              <a:t>支线任务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(1)</a:t>
            </a:r>
            <a:r>
              <a:rPr kumimoji="1" lang="zh-CN" altLang="en-US" dirty="0"/>
              <a:t> 学习</a:t>
            </a:r>
            <a:r>
              <a:rPr kumimoji="1" lang="en-US" altLang="zh-CN" dirty="0" err="1"/>
              <a:t>ssh</a:t>
            </a:r>
            <a:r>
              <a:rPr kumimoji="1" lang="zh-CN" altLang="en-US" dirty="0"/>
              <a:t>命令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(2)</a:t>
            </a:r>
            <a:r>
              <a:rPr kumimoji="1" lang="zh-CN" altLang="en-US" dirty="0"/>
              <a:t> 开启本地</a:t>
            </a:r>
            <a:r>
              <a:rPr kumimoji="1" lang="en-US" altLang="zh-CN" dirty="0" err="1"/>
              <a:t>ssh</a:t>
            </a:r>
            <a:r>
              <a:rPr kumimoji="1" lang="zh-CN" altLang="en-US" dirty="0"/>
              <a:t>服务器并体验</a:t>
            </a:r>
            <a:r>
              <a:rPr kumimoji="1" lang="en-US" altLang="zh-CN" dirty="0" err="1"/>
              <a:t>ssh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scp</a:t>
            </a:r>
            <a:r>
              <a:rPr kumimoji="1" lang="zh-CN" altLang="en-US" dirty="0"/>
              <a:t>命令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本地地址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127.0.0.1</a:t>
            </a:r>
          </a:p>
          <a:p>
            <a:pPr lvl="2"/>
            <a:r>
              <a:rPr kumimoji="1" lang="zh-CN" altLang="en-US" dirty="0"/>
              <a:t>同学地址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ifconfig/ipconfig</a:t>
            </a:r>
            <a:r>
              <a:rPr kumimoji="1" lang="zh-CN" altLang="en-US" dirty="0"/>
              <a:t>查看</a:t>
            </a:r>
            <a:r>
              <a:rPr kumimoji="1" lang="en-US" altLang="zh-CN" dirty="0" err="1"/>
              <a:t>ip</a:t>
            </a:r>
            <a:r>
              <a:rPr kumimoji="1" lang="zh-CN" altLang="en-US" dirty="0"/>
              <a:t>后登陆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(3)</a:t>
            </a:r>
            <a:r>
              <a:rPr kumimoji="1" lang="zh-CN" altLang="en-US" dirty="0"/>
              <a:t> 学习在命令行中使用</a:t>
            </a:r>
            <a:r>
              <a:rPr kumimoji="1" lang="en-US" altLang="zh-CN" dirty="0"/>
              <a:t>vim</a:t>
            </a:r>
          </a:p>
          <a:p>
            <a:endParaRPr kumimoji="1"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5307D64-5EA3-4215-B9BC-9900AB0E8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49188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28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18773</TotalTime>
  <Words>1007</Words>
  <Application>Microsoft Macintosh PowerPoint</Application>
  <PresentationFormat>全屏显示(4:3)</PresentationFormat>
  <Paragraphs>118</Paragraphs>
  <Slides>10</Slides>
  <Notes>10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微软雅黑</vt:lpstr>
      <vt:lpstr>Arial</vt:lpstr>
      <vt:lpstr>Calibri</vt:lpstr>
      <vt:lpstr>Calibri Light</vt:lpstr>
      <vt:lpstr>Consolas</vt:lpstr>
      <vt:lpstr>Wingdings</vt:lpstr>
      <vt:lpstr>Office Theme</vt:lpstr>
      <vt:lpstr>面向对象程序设计基础 （OOP）</vt:lpstr>
      <vt:lpstr>VSCode 插件安装</vt:lpstr>
      <vt:lpstr>Visual Studio Code使用示例</vt:lpstr>
      <vt:lpstr>Visual Studio Code 配置</vt:lpstr>
      <vt:lpstr>Visual Studio Code 调试 </vt:lpstr>
      <vt:lpstr>Visual Studio Code 调试 </vt:lpstr>
      <vt:lpstr>Visual Studio Code 调试 </vt:lpstr>
      <vt:lpstr>Visual Studio Code 连接服务器</vt:lpstr>
      <vt:lpstr>多听多做多练</vt:lpstr>
      <vt:lpstr>多听多做多练</vt:lpstr>
    </vt:vector>
  </TitlesOfParts>
  <Company>清华大学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课程介绍</dc:title>
  <dc:creator>徐明星</dc:creator>
  <cp:lastModifiedBy>溢伟 蒋</cp:lastModifiedBy>
  <cp:revision>1654</cp:revision>
  <cp:lastPrinted>2021-02-22T01:11:53Z</cp:lastPrinted>
  <dcterms:created xsi:type="dcterms:W3CDTF">2002-09-18T00:55:13Z</dcterms:created>
  <dcterms:modified xsi:type="dcterms:W3CDTF">2025-06-28T08:38:42Z</dcterms:modified>
</cp:coreProperties>
</file>

<file path=docProps/thumbnail.jpeg>
</file>